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6" r:id="rId1"/>
  </p:sldMasterIdLst>
  <p:notesMasterIdLst>
    <p:notesMasterId r:id="rId8"/>
  </p:notesMasterIdLst>
  <p:sldIdLst>
    <p:sldId id="256" r:id="rId2"/>
    <p:sldId id="258" r:id="rId3"/>
    <p:sldId id="260" r:id="rId4"/>
    <p:sldId id="265" r:id="rId5"/>
    <p:sldId id="262" r:id="rId6"/>
    <p:sldId id="259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3AD90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026CF-1A9C-4E20-B502-048AFA381B0B}" type="datetimeFigureOut">
              <a:rPr lang="fr-FR" smtClean="0"/>
              <a:t>17/02/2017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9848A-F290-4305-B15B-7EF3943A45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0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59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FCF9-F5CF-420E-A1B0-A266EB4B2B52}" type="datetime1">
              <a:rPr lang="fr-FR" smtClean="0"/>
              <a:t>17/02/2017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16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FE64-35EA-4F72-807E-F86F6383E6C8}" type="datetime1">
              <a:rPr lang="fr-FR" smtClean="0"/>
              <a:t>17/02/2017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63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0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9174-678B-48F8-99B9-EA995D500594}" type="datetime1">
              <a:rPr lang="fr-FR" smtClean="0"/>
              <a:t>17/02/2017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301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412C-CC0D-48E1-AA4F-F20F1F0F6E25}" type="datetime1">
              <a:rPr lang="fr-FR" smtClean="0"/>
              <a:t>17/02/2017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212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F1F1-39F2-42CC-80FE-4D36B5D0C7B8}" type="datetime1">
              <a:rPr lang="fr-FR" smtClean="0"/>
              <a:t>17/02/2017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175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15B5-2403-4FFB-AB3A-E8B96FFA05F8}" type="datetime1">
              <a:rPr lang="fr-FR" smtClean="0"/>
              <a:t>17/02/2017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87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D480-F89C-4346-B929-953AD00A36E8}" type="datetime1">
              <a:rPr lang="fr-FR" smtClean="0"/>
              <a:t>17/02/2017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62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BAD47-5D23-4352-B1C1-8518CF44848B}" type="datetime1">
              <a:rPr lang="fr-FR" smtClean="0"/>
              <a:t>17/02/2017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91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A32C-D6F8-4A4B-9A75-D1A4496E42F3}" type="datetime1">
              <a:rPr lang="fr-FR" smtClean="0"/>
              <a:t>17/02/2017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2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8D8C-8022-43EC-BB7F-63C33D354456}" type="datetime1">
              <a:rPr lang="fr-FR" smtClean="0"/>
              <a:t>17/02/2017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698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31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41B-F3FE-46AD-882D-3906B5174D3D}" type="datetime1">
              <a:rPr lang="fr-FR" smtClean="0"/>
              <a:t>17/02/2017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700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10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3AF3-8B36-4453-948F-C784BEFDA95D}" type="datetime1">
              <a:rPr lang="fr-FR" smtClean="0"/>
              <a:t>17/02/2017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9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05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E710-CB27-4ADF-8AE1-D1310A4CFEBA}" type="datetime1">
              <a:rPr lang="fr-FR" smtClean="0"/>
              <a:t>17/02/2017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0699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98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868-D666-424E-AD98-AE135322B773}" type="datetime1">
              <a:rPr lang="fr-FR" smtClean="0"/>
              <a:t>17/02/2017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85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20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3D22-7799-4C8B-91D8-FC31AA31134B}" type="datetime1">
              <a:rPr lang="fr-FR" smtClean="0"/>
              <a:t>17/02/2017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63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8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B33F-62F4-41A6-9B0E-418BFAF638AC}" type="datetime1">
              <a:rPr lang="fr-FR" smtClean="0"/>
              <a:t>17/02/2017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20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A410-4A85-4527-9CF0-18D576B1FBDE}" type="datetime1">
              <a:rPr lang="fr-FR" smtClean="0"/>
              <a:t>17/02/2017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44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4DD931-131E-41D2-98E2-63FFE7FF55C0}" type="datetime1">
              <a:rPr lang="fr-FR" smtClean="0"/>
              <a:t>17/02/2017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79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urobenne.f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47" y="1564391"/>
            <a:ext cx="7418361" cy="6857999"/>
          </a:xfrm>
          <a:prstGeom prst="rect">
            <a:avLst/>
          </a:prstGeom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7" t="78965" r="7287" b="5870"/>
          <a:stretch/>
        </p:blipFill>
        <p:spPr bwMode="auto">
          <a:xfrm>
            <a:off x="6402791" y="785689"/>
            <a:ext cx="1466549" cy="109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70673" y="2334321"/>
            <a:ext cx="4526842" cy="1071834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Groupe DMI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07936" y="3407894"/>
            <a:ext cx="3242415" cy="1388534"/>
          </a:xfrm>
        </p:spPr>
        <p:txBody>
          <a:bodyPr/>
          <a:lstStyle/>
          <a:p>
            <a:pPr algn="ctr"/>
            <a:r>
              <a:rPr lang="fr-FR" dirty="0"/>
              <a:t>Fabrication de Ressorts et de Bennes</a:t>
            </a:r>
          </a:p>
        </p:txBody>
      </p:sp>
      <p:cxnSp>
        <p:nvCxnSpPr>
          <p:cNvPr id="5" name="Connecteur droit avec flèche 4"/>
          <p:cNvCxnSpPr>
            <a:endCxn id="44" idx="2"/>
          </p:cNvCxnSpPr>
          <p:nvPr/>
        </p:nvCxnSpPr>
        <p:spPr>
          <a:xfrm flipV="1">
            <a:off x="9141577" y="2317357"/>
            <a:ext cx="112663" cy="187807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12" idx="2"/>
          </p:cNvCxnSpPr>
          <p:nvPr/>
        </p:nvCxnSpPr>
        <p:spPr>
          <a:xfrm flipH="1" flipV="1">
            <a:off x="7114682" y="2317357"/>
            <a:ext cx="1848343" cy="22969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endCxn id="45" idx="2"/>
          </p:cNvCxnSpPr>
          <p:nvPr/>
        </p:nvCxnSpPr>
        <p:spPr>
          <a:xfrm flipV="1">
            <a:off x="9568266" y="2305837"/>
            <a:ext cx="1825532" cy="237522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638124" y="5131621"/>
            <a:ext cx="4075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3 usines dans les Hauts-de-France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37421" y="5396906"/>
            <a:ext cx="18145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6"/>
                </a:solidFill>
              </a:rPr>
              <a:t>Division</a:t>
            </a:r>
          </a:p>
          <a:p>
            <a:pPr algn="ctr"/>
            <a:r>
              <a:rPr lang="fr-FR" sz="2800" b="1" dirty="0">
                <a:solidFill>
                  <a:schemeClr val="accent6"/>
                </a:solidFill>
              </a:rPr>
              <a:t>Bennes</a:t>
            </a:r>
            <a:endParaRPr lang="fr-FR" sz="2800" dirty="0"/>
          </a:p>
        </p:txBody>
      </p:sp>
      <p:sp>
        <p:nvSpPr>
          <p:cNvPr id="42" name="Ellipse 41"/>
          <p:cNvSpPr/>
          <p:nvPr/>
        </p:nvSpPr>
        <p:spPr>
          <a:xfrm>
            <a:off x="8545615" y="3872184"/>
            <a:ext cx="1243913" cy="119448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360731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65" y="267791"/>
            <a:ext cx="771759" cy="5356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22" y="785689"/>
            <a:ext cx="1490053" cy="1112769"/>
          </a:xfrm>
          <a:prstGeom prst="rect">
            <a:avLst/>
          </a:prstGeom>
        </p:spPr>
      </p:pic>
      <p:sp>
        <p:nvSpPr>
          <p:cNvPr id="44" name="Rectangle à coins arrondis 43"/>
          <p:cNvSpPr/>
          <p:nvPr/>
        </p:nvSpPr>
        <p:spPr>
          <a:xfrm>
            <a:off x="8500289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6371222" y="1898458"/>
            <a:ext cx="149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Nibas</a:t>
            </a:r>
            <a:r>
              <a:rPr lang="fr-FR" dirty="0"/>
              <a:t>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fr-FR" dirty="0"/>
              <a:t>)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36" y="258097"/>
            <a:ext cx="1483351" cy="530246"/>
          </a:xfrm>
          <a:prstGeom prst="round2SameRect">
            <a:avLst>
              <a:gd name="adj1" fmla="val 43163"/>
              <a:gd name="adj2" fmla="val 0"/>
            </a:avLst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3" t="45097" r="8131" b="40153"/>
          <a:stretch/>
        </p:blipFill>
        <p:spPr bwMode="auto">
          <a:xfrm>
            <a:off x="8515537" y="792415"/>
            <a:ext cx="1484508" cy="110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à coins arrondis 44"/>
          <p:cNvSpPr/>
          <p:nvPr/>
        </p:nvSpPr>
        <p:spPr>
          <a:xfrm>
            <a:off x="10639847" y="24250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8478175" y="1886587"/>
            <a:ext cx="1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Wattrelos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  <a:r>
              <a:rPr lang="fr-FR" dirty="0"/>
              <a:t>)</a:t>
            </a:r>
          </a:p>
        </p:txBody>
      </p:sp>
      <p:grpSp>
        <p:nvGrpSpPr>
          <p:cNvPr id="43" name="Groupe 42"/>
          <p:cNvGrpSpPr/>
          <p:nvPr/>
        </p:nvGrpSpPr>
        <p:grpSpPr>
          <a:xfrm>
            <a:off x="10649150" y="788895"/>
            <a:ext cx="1494536" cy="1096882"/>
            <a:chOff x="7112358" y="831228"/>
            <a:chExt cx="4442592" cy="2536556"/>
          </a:xfrm>
        </p:grpSpPr>
        <p:pic>
          <p:nvPicPr>
            <p:cNvPr id="56" name="Image 5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545725"/>
              <a:ext cx="1019174" cy="419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Image 5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97"/>
            <a:stretch>
              <a:fillRect/>
            </a:stretch>
          </p:blipFill>
          <p:spPr bwMode="auto">
            <a:xfrm>
              <a:off x="9400031" y="2558156"/>
              <a:ext cx="895349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Image 5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3" b="7100"/>
            <a:stretch>
              <a:fillRect/>
            </a:stretch>
          </p:blipFill>
          <p:spPr bwMode="auto">
            <a:xfrm>
              <a:off x="10326226" y="2564775"/>
              <a:ext cx="1228724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Image 5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358" y="2545725"/>
              <a:ext cx="1190625" cy="819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Image 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0504" y="2977258"/>
              <a:ext cx="904876" cy="39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Image 6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964826"/>
              <a:ext cx="1019174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94" b="18832"/>
            <a:stretch>
              <a:fillRect/>
            </a:stretch>
          </p:blipFill>
          <p:spPr bwMode="auto">
            <a:xfrm>
              <a:off x="7113276" y="831228"/>
              <a:ext cx="4419600" cy="169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ZoneTexte 46"/>
          <p:cNvSpPr txBox="1"/>
          <p:nvPr/>
        </p:nvSpPr>
        <p:spPr>
          <a:xfrm>
            <a:off x="10566609" y="1886587"/>
            <a:ext cx="16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 Quentin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fr-FR" dirty="0"/>
              <a:t>)</a:t>
            </a:r>
          </a:p>
        </p:txBody>
      </p:sp>
      <p:pic>
        <p:nvPicPr>
          <p:cNvPr id="1026" name="Picture 2" descr="http://eurobenne.fr/LOG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8208" r="8419" b="4332"/>
          <a:stretch/>
        </p:blipFill>
        <p:spPr bwMode="auto">
          <a:xfrm>
            <a:off x="11126159" y="253453"/>
            <a:ext cx="533400" cy="5244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09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1187062">
            <a:off x="7933591" y="1371156"/>
            <a:ext cx="3556181" cy="618913"/>
          </a:xfrm>
        </p:spPr>
        <p:txBody>
          <a:bodyPr/>
          <a:lstStyle/>
          <a:p>
            <a:r>
              <a:rPr lang="fr-FR" b="1" dirty="0">
                <a:solidFill>
                  <a:schemeClr val="accent6"/>
                </a:solidFill>
              </a:rPr>
              <a:t>Profil groupe DMI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00763" y="2361218"/>
            <a:ext cx="2333757" cy="240198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Chiffres d’Affaires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 12 000 000 € / 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Effectif Total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104 Personnes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Effectif Division Ressorts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70 Personnes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247584" y="669603"/>
            <a:ext cx="478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Division Bennes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47584" y="1584613"/>
            <a:ext cx="4852086" cy="33992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/>
          <p:cNvSpPr/>
          <p:nvPr/>
        </p:nvSpPr>
        <p:spPr>
          <a:xfrm rot="10800000" flipH="1">
            <a:off x="3247583" y="4983890"/>
            <a:ext cx="4852086" cy="98030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>
            <a:off x="8099670" y="4983891"/>
            <a:ext cx="2634851" cy="98030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8099670" y="669603"/>
            <a:ext cx="0" cy="431428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3180423" y="4983892"/>
            <a:ext cx="4919248" cy="9803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ylindre 33"/>
          <p:cNvSpPr/>
          <p:nvPr/>
        </p:nvSpPr>
        <p:spPr>
          <a:xfrm>
            <a:off x="7473595" y="1524001"/>
            <a:ext cx="626076" cy="3665838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Données 39"/>
          <p:cNvSpPr/>
          <p:nvPr/>
        </p:nvSpPr>
        <p:spPr>
          <a:xfrm rot="5400000">
            <a:off x="7517234" y="2406411"/>
            <a:ext cx="4100818" cy="2333755"/>
          </a:xfrm>
          <a:prstGeom prst="flowChartInputOutpu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3247583" y="1584613"/>
            <a:ext cx="4226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 err="1"/>
              <a:t>Eurobenne</a:t>
            </a:r>
            <a:endParaRPr lang="fr-FR" sz="2400" b="1" dirty="0"/>
          </a:p>
          <a:p>
            <a:pPr algn="r"/>
            <a:r>
              <a:rPr lang="fr-FR" dirty="0"/>
              <a:t>CA : 3,5 Millions € / an</a:t>
            </a:r>
          </a:p>
          <a:p>
            <a:pPr algn="r"/>
            <a:r>
              <a:rPr lang="fr-FR" dirty="0"/>
              <a:t>Effectif : 40</a:t>
            </a:r>
          </a:p>
        </p:txBody>
      </p:sp>
      <p:sp>
        <p:nvSpPr>
          <p:cNvPr id="3" name="Accolade ouvrante 2"/>
          <p:cNvSpPr/>
          <p:nvPr/>
        </p:nvSpPr>
        <p:spPr>
          <a:xfrm>
            <a:off x="2148840" y="1584613"/>
            <a:ext cx="797649" cy="4379582"/>
          </a:xfrm>
          <a:prstGeom prst="leftBrace">
            <a:avLst>
              <a:gd name="adj1" fmla="val 3794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1198732" y="3543571"/>
            <a:ext cx="14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 1 Usine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2</a:t>
            </a:fld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214FF6D-4571-476F-A066-E2B92219F3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4" b="18832"/>
          <a:stretch>
            <a:fillRect/>
          </a:stretch>
        </p:blipFill>
        <p:spPr bwMode="auto">
          <a:xfrm>
            <a:off x="3246654" y="2613101"/>
            <a:ext cx="4226940" cy="17588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0" y="4440037"/>
            <a:ext cx="4425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dirty="0"/>
              <a:t>Idéalement situé dans les Hauts-de-France entre Paris et  Lille (sortie d’autoroute A26)</a:t>
            </a:r>
          </a:p>
        </p:txBody>
      </p:sp>
    </p:spTree>
    <p:extLst>
      <p:ext uri="{BB962C8B-B14F-4D97-AF65-F5344CB8AC3E}">
        <p14:creationId xmlns:p14="http://schemas.microsoft.com/office/powerpoint/2010/main" val="80478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fr-FR" b="1" dirty="0" err="1">
                <a:solidFill>
                  <a:schemeClr val="accent6">
                    <a:lumMod val="75000"/>
                  </a:schemeClr>
                </a:solidFill>
              </a:rPr>
              <a:t>Eurobenne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, tout une gamme de bennes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3</a:t>
            </a:fld>
            <a:endParaRPr lang="fr-FR"/>
          </a:p>
        </p:txBody>
      </p:sp>
      <p:sp>
        <p:nvSpPr>
          <p:cNvPr id="14" name="Rectangle : coins arrondis 13"/>
          <p:cNvSpPr/>
          <p:nvPr/>
        </p:nvSpPr>
        <p:spPr>
          <a:xfrm>
            <a:off x="7036937" y="1646582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Ouverte EUROSTYLE 33m</a:t>
            </a:r>
            <a:r>
              <a:rPr lang="fr-FR" dirty="0"/>
              <a:t>³</a:t>
            </a:r>
            <a:endParaRPr lang="fr-FR" dirty="0"/>
          </a:p>
        </p:txBody>
      </p:sp>
      <p:pic>
        <p:nvPicPr>
          <p:cNvPr id="1030" name="Picture 6" descr="Benne Ouverte Type Eurostyl' 35 M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415912"/>
            <a:ext cx="28194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Image 42" descr="C:\Documents and Settings\eurobenne\Bureau\TL 30 - 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329" y="3263405"/>
            <a:ext cx="2545423" cy="149791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 : coins arrondis 43"/>
          <p:cNvSpPr/>
          <p:nvPr/>
        </p:nvSpPr>
        <p:spPr>
          <a:xfrm>
            <a:off x="3217171" y="3490555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Ouverte à Tôles Lisses 25m</a:t>
            </a:r>
            <a:r>
              <a:rPr lang="fr-FR" dirty="0"/>
              <a:t>³</a:t>
            </a:r>
            <a:endParaRPr lang="fr-FR" dirty="0"/>
          </a:p>
        </p:txBody>
      </p:sp>
      <p:pic>
        <p:nvPicPr>
          <p:cNvPr id="45" name="Image 4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47" y="5103858"/>
            <a:ext cx="2709655" cy="1403859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46" name="Rectangle : coins arrondis 45"/>
          <p:cNvSpPr/>
          <p:nvPr/>
        </p:nvSpPr>
        <p:spPr>
          <a:xfrm>
            <a:off x="7036935" y="5283982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Ouverte à Tôles Nervurées 20m</a:t>
            </a:r>
            <a:r>
              <a:rPr lang="fr-FR" dirty="0"/>
              <a:t>³</a:t>
            </a:r>
            <a:endParaRPr lang="fr-FR" dirty="0"/>
          </a:p>
        </p:txBody>
      </p:sp>
      <p:sp>
        <p:nvSpPr>
          <p:cNvPr id="17" name="Accolade fermante 16"/>
          <p:cNvSpPr/>
          <p:nvPr/>
        </p:nvSpPr>
        <p:spPr>
          <a:xfrm>
            <a:off x="10084904" y="1415912"/>
            <a:ext cx="715618" cy="50918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 rot="5400000">
            <a:off x="9990250" y="3546316"/>
            <a:ext cx="2319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 Nos Bennes Ouvertes</a:t>
            </a:r>
          </a:p>
        </p:txBody>
      </p:sp>
    </p:spTree>
    <p:extLst>
      <p:ext uri="{BB962C8B-B14F-4D97-AF65-F5344CB8AC3E}">
        <p14:creationId xmlns:p14="http://schemas.microsoft.com/office/powerpoint/2010/main" val="85672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4</a:t>
            </a:fld>
            <a:endParaRPr lang="fr-FR"/>
          </a:p>
        </p:txBody>
      </p:sp>
      <p:pic>
        <p:nvPicPr>
          <p:cNvPr id="26" name="Image 25" descr="C:\Documents and Settings\eurobenne\Bureau\Nouveau dossier\TLR 27 TC  NORMAND 4330005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849" y="957662"/>
            <a:ext cx="2765473" cy="1393507"/>
          </a:xfrm>
          <a:prstGeom prst="rect">
            <a:avLst/>
          </a:prstGeom>
          <a:noFill/>
          <a:ln w="19050" cmpd="sng">
            <a:solidFill>
              <a:srgbClr val="0000FF"/>
            </a:solidFill>
            <a:miter lim="800000"/>
            <a:headEnd/>
            <a:tailEnd/>
          </a:ln>
          <a:effectLst/>
        </p:spPr>
      </p:pic>
      <p:pic>
        <p:nvPicPr>
          <p:cNvPr id="27" name="Image 2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174" y="2560650"/>
            <a:ext cx="2645252" cy="1346939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28" name="Image 27" descr="C:\Documents and Settings\eurobenne\Bureau\Nouveau dossier\CSTL 30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112" y="4117069"/>
            <a:ext cx="2765473" cy="1486862"/>
          </a:xfrm>
          <a:prstGeom prst="rect">
            <a:avLst/>
          </a:prstGeom>
          <a:noFill/>
          <a:ln w="19050" cmpd="sng">
            <a:solidFill>
              <a:srgbClr val="0000FF"/>
            </a:solidFill>
            <a:miter lim="800000"/>
            <a:headEnd/>
            <a:tailEnd/>
          </a:ln>
          <a:effectLst/>
        </p:spPr>
      </p:pic>
      <p:sp>
        <p:nvSpPr>
          <p:cNvPr id="30" name="Rectangle : coins arrondis 29"/>
          <p:cNvSpPr/>
          <p:nvPr/>
        </p:nvSpPr>
        <p:spPr>
          <a:xfrm>
            <a:off x="6825696" y="1128441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à toit coulissant 25m</a:t>
            </a:r>
            <a:r>
              <a:rPr lang="fr-FR" dirty="0"/>
              <a:t>³</a:t>
            </a:r>
            <a:endParaRPr lang="fr-FR" dirty="0"/>
          </a:p>
        </p:txBody>
      </p:sp>
      <p:sp>
        <p:nvSpPr>
          <p:cNvPr id="31" name="Rectangle : coins arrondis 30"/>
          <p:cNvSpPr/>
          <p:nvPr/>
        </p:nvSpPr>
        <p:spPr>
          <a:xfrm>
            <a:off x="3309112" y="2712314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étanche</a:t>
            </a:r>
          </a:p>
        </p:txBody>
      </p:sp>
      <p:sp>
        <p:nvSpPr>
          <p:cNvPr id="32" name="Rectangle : coins arrondis 31"/>
          <p:cNvSpPr/>
          <p:nvPr/>
        </p:nvSpPr>
        <p:spPr>
          <a:xfrm>
            <a:off x="6901174" y="4338695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Caisson de compaction</a:t>
            </a:r>
          </a:p>
        </p:txBody>
      </p:sp>
    </p:spTree>
    <p:extLst>
      <p:ext uri="{BB962C8B-B14F-4D97-AF65-F5344CB8AC3E}">
        <p14:creationId xmlns:p14="http://schemas.microsoft.com/office/powerpoint/2010/main" val="13006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5</a:t>
            </a:fld>
            <a:endParaRPr lang="fr-FR"/>
          </a:p>
        </p:txBody>
      </p:sp>
      <p:graphicFrame>
        <p:nvGraphicFramePr>
          <p:cNvPr id="27" name="Obje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807646"/>
              </p:ext>
            </p:extLst>
          </p:nvPr>
        </p:nvGraphicFramePr>
        <p:xfrm>
          <a:off x="1929226" y="1411080"/>
          <a:ext cx="2588897" cy="1610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Picture" r:id="rId3" imgW="1886760" imgH="1173960" progId="Word.Picture.8">
                  <p:embed/>
                </p:oleObj>
              </mc:Choice>
              <mc:Fallback>
                <p:oleObj name="Picture" r:id="rId3" imgW="1886760" imgH="117396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9226" y="1411080"/>
                        <a:ext cx="2588897" cy="16104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220840"/>
              </p:ext>
            </p:extLst>
          </p:nvPr>
        </p:nvGraphicFramePr>
        <p:xfrm>
          <a:off x="8421386" y="1411080"/>
          <a:ext cx="2735768" cy="1610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Picture" r:id="rId5" imgW="1991520" imgH="1172880" progId="Word.Picture.8">
                  <p:embed/>
                </p:oleObj>
              </mc:Choice>
              <mc:Fallback>
                <p:oleObj name="Picture" r:id="rId5" imgW="1991520" imgH="1172880" progId="Word.Pictur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1386" y="1411080"/>
                        <a:ext cx="2735768" cy="16104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tangle : coins arrondis 49"/>
          <p:cNvSpPr/>
          <p:nvPr/>
        </p:nvSpPr>
        <p:spPr>
          <a:xfrm>
            <a:off x="5071650" y="1694483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Bennes à chaines</a:t>
            </a:r>
          </a:p>
          <a:p>
            <a:pPr algn="ctr"/>
            <a:r>
              <a:rPr lang="fr-FR" dirty="0"/>
              <a:t>Type </a:t>
            </a:r>
            <a:r>
              <a:rPr lang="fr-FR" dirty="0" err="1"/>
              <a:t>Multibenne</a:t>
            </a:r>
            <a:endParaRPr lang="fr-FR" dirty="0"/>
          </a:p>
        </p:txBody>
      </p:sp>
      <p:pic>
        <p:nvPicPr>
          <p:cNvPr id="51" name="Image 50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309" y="3782717"/>
            <a:ext cx="2645252" cy="133270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</p:pic>
      <p:sp>
        <p:nvSpPr>
          <p:cNvPr id="52" name="Rectangle : coins arrondis 51"/>
          <p:cNvSpPr/>
          <p:nvPr/>
        </p:nvSpPr>
        <p:spPr>
          <a:xfrm>
            <a:off x="3813615" y="3927265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à ordure ménagères</a:t>
            </a:r>
          </a:p>
        </p:txBody>
      </p:sp>
    </p:spTree>
    <p:extLst>
      <p:ext uri="{BB962C8B-B14F-4D97-AF65-F5344CB8AC3E}">
        <p14:creationId xmlns:p14="http://schemas.microsoft.com/office/powerpoint/2010/main" val="284291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à coins arrondis 33"/>
          <p:cNvSpPr/>
          <p:nvPr/>
        </p:nvSpPr>
        <p:spPr>
          <a:xfrm>
            <a:off x="1487923" y="1212115"/>
            <a:ext cx="3549122" cy="443377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5362575" y="0"/>
            <a:ext cx="7908582" cy="685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88825" y="-339165"/>
            <a:ext cx="3549121" cy="1398453"/>
          </a:xfrm>
        </p:spPr>
        <p:txBody>
          <a:bodyPr anchor="ctr"/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En résumé 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59496" y="646972"/>
            <a:ext cx="6240990" cy="4099592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Production de 1000 Bennes par ans</a:t>
            </a:r>
          </a:p>
          <a:p>
            <a:r>
              <a:rPr lang="fr-FR" dirty="0">
                <a:solidFill>
                  <a:schemeClr val="bg1"/>
                </a:solidFill>
              </a:rPr>
              <a:t>Un bureau d’études pour répondre à vos besoins</a:t>
            </a:r>
          </a:p>
          <a:p>
            <a:r>
              <a:rPr lang="fr-FR" dirty="0">
                <a:solidFill>
                  <a:schemeClr val="bg1"/>
                </a:solidFill>
              </a:rPr>
              <a:t>Un atelier de 4500m² avec une cabine de peinture de 100m² aux normes de sécurité</a:t>
            </a:r>
          </a:p>
          <a:p>
            <a:r>
              <a:rPr lang="fr-FR" dirty="0">
                <a:solidFill>
                  <a:schemeClr val="bg1"/>
                </a:solidFill>
              </a:rPr>
              <a:t>Une fabrication 100% française sur notre site de St Quentin</a:t>
            </a:r>
          </a:p>
          <a:p>
            <a:r>
              <a:rPr lang="fr-FR" dirty="0">
                <a:solidFill>
                  <a:schemeClr val="bg1"/>
                </a:solidFill>
              </a:rPr>
              <a:t>Plus de 50 ans d’expériences dans la collecte de déchets</a:t>
            </a:r>
          </a:p>
          <a:p>
            <a:r>
              <a:rPr lang="fr-FR" dirty="0">
                <a:solidFill>
                  <a:schemeClr val="bg1"/>
                </a:solidFill>
              </a:rPr>
              <a:t>La livraison et la mise en place par nos soins avec notre camion </a:t>
            </a:r>
            <a:r>
              <a:rPr lang="fr-FR" dirty="0" err="1">
                <a:solidFill>
                  <a:schemeClr val="bg1"/>
                </a:solidFill>
              </a:rPr>
              <a:t>Ampliroll</a:t>
            </a:r>
            <a:r>
              <a:rPr lang="fr-FR" dirty="0">
                <a:solidFill>
                  <a:schemeClr val="bg1"/>
                </a:solidFill>
              </a:rPr>
              <a:t>, jusque chez nos clients</a:t>
            </a:r>
          </a:p>
          <a:p>
            <a:endParaRPr lang="fr-FR" dirty="0"/>
          </a:p>
        </p:txBody>
      </p:sp>
      <p:sp>
        <p:nvSpPr>
          <p:cNvPr id="40" name="Espace réservé du texte 3"/>
          <p:cNvSpPr txBox="1">
            <a:spLocks/>
          </p:cNvSpPr>
          <p:nvPr/>
        </p:nvSpPr>
        <p:spPr>
          <a:xfrm>
            <a:off x="1528118" y="2582266"/>
            <a:ext cx="3549121" cy="2829426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r>
              <a:rPr lang="fr-FR" dirty="0">
                <a:solidFill>
                  <a:schemeClr val="bg1"/>
                </a:solidFill>
              </a:rPr>
              <a:t>Tel : 03-23-09-90-90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</a:rPr>
              <a:t>eurobenne@orange.fr</a:t>
            </a:r>
          </a:p>
          <a:p>
            <a:r>
              <a:rPr lang="fr-FR" dirty="0">
                <a:solidFill>
                  <a:schemeClr val="bg1"/>
                </a:solidFill>
              </a:rPr>
              <a:t>Site Web : </a:t>
            </a:r>
            <a:r>
              <a:rPr lang="fr-FR" dirty="0">
                <a:solidFill>
                  <a:schemeClr val="bg1"/>
                </a:solidFill>
                <a:hlinkClick r:id="rId3"/>
              </a:rPr>
              <a:t>www.eurobenne.fr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Adresse : Rue Jacques Yves Cousteau,</a:t>
            </a:r>
          </a:p>
          <a:p>
            <a:r>
              <a:rPr lang="fr-FR" dirty="0">
                <a:solidFill>
                  <a:schemeClr val="bg1"/>
                </a:solidFill>
              </a:rPr>
              <a:t>ZAC du bois de la </a:t>
            </a:r>
            <a:r>
              <a:rPr lang="fr-FR" dirty="0" err="1">
                <a:solidFill>
                  <a:schemeClr val="bg1"/>
                </a:solidFill>
              </a:rPr>
              <a:t>chocque</a:t>
            </a:r>
            <a:r>
              <a:rPr lang="fr-FR" dirty="0">
                <a:solidFill>
                  <a:schemeClr val="bg1"/>
                </a:solidFill>
              </a:rPr>
              <a:t>,</a:t>
            </a:r>
          </a:p>
          <a:p>
            <a:r>
              <a:rPr lang="ru-RU" dirty="0">
                <a:solidFill>
                  <a:schemeClr val="bg1"/>
                </a:solidFill>
              </a:rPr>
              <a:t>02100 </a:t>
            </a:r>
            <a:r>
              <a:rPr lang="fr-FR" dirty="0">
                <a:solidFill>
                  <a:schemeClr val="bg1"/>
                </a:solidFill>
              </a:rPr>
              <a:t>St Quentin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737306" y="-2814"/>
            <a:ext cx="478961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accent6"/>
                </a:solidFill>
              </a:rPr>
              <a:t>Contact :</a:t>
            </a:r>
          </a:p>
          <a:p>
            <a:pPr algn="ctr"/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6</a:t>
            </a:fld>
            <a:endParaRPr lang="fr-FR"/>
          </a:p>
        </p:txBody>
      </p:sp>
      <p:pic>
        <p:nvPicPr>
          <p:cNvPr id="14" name="Image 13" descr="G:\DCIM\100CANON\IMG_523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666" y="4455705"/>
            <a:ext cx="3708400" cy="227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 descr="logo eurobenne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070" y="1212115"/>
            <a:ext cx="1857375" cy="166116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8" name="Image 1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2819">
            <a:off x="11813125" y="4897615"/>
            <a:ext cx="815975" cy="844550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256275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AC08F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2979</TotalTime>
  <Words>241</Words>
  <Application>Microsoft Office PowerPoint</Application>
  <PresentationFormat>Grand écran</PresentationFormat>
  <Paragraphs>54</Paragraphs>
  <Slides>6</Slides>
  <Notes>2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Corbel</vt:lpstr>
      <vt:lpstr>Parallaxe</vt:lpstr>
      <vt:lpstr>Microsoft Word Picture</vt:lpstr>
      <vt:lpstr>Groupe DMI</vt:lpstr>
      <vt:lpstr>Profil groupe DMI</vt:lpstr>
      <vt:lpstr>Eurobenne, tout une gamme de bennes</vt:lpstr>
      <vt:lpstr>Présentation PowerPoint</vt:lpstr>
      <vt:lpstr>Présentation PowerPoint</vt:lpstr>
      <vt:lpstr>En résumé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Dmi</dc:title>
  <dc:creator>rate8</dc:creator>
  <cp:lastModifiedBy>JF</cp:lastModifiedBy>
  <cp:revision>74</cp:revision>
  <dcterms:created xsi:type="dcterms:W3CDTF">2016-07-06T09:53:50Z</dcterms:created>
  <dcterms:modified xsi:type="dcterms:W3CDTF">2017-02-17T11:02:49Z</dcterms:modified>
</cp:coreProperties>
</file>